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 id="2147483892" r:id="rId10"/>
  </p:sldMasterIdLst>
  <p:notesMasterIdLst>
    <p:notesMasterId r:id="rId29"/>
  </p:notesMasterIdLst>
  <p:sldIdLst>
    <p:sldId id="642" r:id="rId11"/>
    <p:sldId id="643" r:id="rId12"/>
    <p:sldId id="644" r:id="rId13"/>
    <p:sldId id="645" r:id="rId14"/>
    <p:sldId id="646" r:id="rId15"/>
    <p:sldId id="256" r:id="rId16"/>
    <p:sldId id="556" r:id="rId17"/>
    <p:sldId id="647" r:id="rId18"/>
    <p:sldId id="636" r:id="rId19"/>
    <p:sldId id="635" r:id="rId20"/>
    <p:sldId id="637" r:id="rId21"/>
    <p:sldId id="640" r:id="rId22"/>
    <p:sldId id="638" r:id="rId23"/>
    <p:sldId id="639" r:id="rId24"/>
    <p:sldId id="641" r:id="rId25"/>
    <p:sldId id="624" r:id="rId26"/>
    <p:sldId id="634" r:id="rId27"/>
    <p:sldId id="604" r:id="rId2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642"/>
            <p14:sldId id="643"/>
            <p14:sldId id="644"/>
            <p14:sldId id="645"/>
            <p14:sldId id="646"/>
            <p14:sldId id="256"/>
            <p14:sldId id="556"/>
            <p14:sldId id="647"/>
          </p14:sldIdLst>
        </p14:section>
        <p14:section name="Presentation" id="{6ECFEE84-0763-4195-A954-1A6BD7FD1EFF}">
          <p14:sldIdLst>
            <p14:sldId id="636"/>
            <p14:sldId id="635"/>
            <p14:sldId id="637"/>
            <p14:sldId id="640"/>
            <p14:sldId id="638"/>
            <p14:sldId id="639"/>
            <p14:sldId id="641"/>
            <p14:sldId id="624"/>
            <p14:sldId id="634"/>
          </p14:sldIdLst>
        </p14:section>
        <p14:section name="Exit" id="{26D33BE0-B19C-465D-8801-1598009CC099}">
          <p14:sldIdLst>
            <p14:sldId id="60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0000"/>
    <a:srgbClr val="19396C"/>
    <a:srgbClr val="262B2E"/>
    <a:srgbClr val="081C23"/>
    <a:srgbClr val="F15A29"/>
    <a:srgbClr val="92D050"/>
    <a:srgbClr val="AC75D5"/>
    <a:srgbClr val="7F498F"/>
    <a:srgbClr val="D5B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6" autoAdjust="0"/>
    <p:restoredTop sz="80075" autoAdjust="0"/>
  </p:normalViewPr>
  <p:slideViewPr>
    <p:cSldViewPr snapToGrid="0">
      <p:cViewPr varScale="1">
        <p:scale>
          <a:sx n="73" d="100"/>
          <a:sy n="73" d="100"/>
        </p:scale>
        <p:origin x="543" y="4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commentAuthors" Target="commentAuthors.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2017-04-22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zure.microsoft.com/en-us/regions/servic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different sections, support tickets, azure market place, resource groups….</a:t>
            </a:r>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651598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88978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2229094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think of when we hear the word “Datacenter”</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1060848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At the core of Azure is its global infrastructure that spans 38 regions worldwide. We have the largest footprint of any cloud provider. </a:t>
            </a:r>
          </a:p>
          <a:p>
            <a:pPr lvl="0"/>
            <a:endParaRPr lang="en-US" sz="1400" dirty="0"/>
          </a:p>
          <a:p>
            <a:r>
              <a:rPr lang="en-US" sz="1400" dirty="0"/>
              <a:t>https://azure.microsoft.com/en-us/regions/</a:t>
            </a:r>
          </a:p>
          <a:p>
            <a:endParaRPr lang="en-US" sz="1400" dirty="0"/>
          </a:p>
          <a:p>
            <a:r>
              <a:rPr lang="en-US" sz="1200" u="sng" kern="1200" dirty="0">
                <a:solidFill>
                  <a:schemeClr val="tx1"/>
                </a:solidFill>
                <a:effectLst/>
                <a:latin typeface="+mn-lt"/>
                <a:ea typeface="+mn-ea"/>
                <a:cs typeface="+mn-cs"/>
                <a:hlinkClick r:id="rId3"/>
              </a:rPr>
              <a:t>https://azure.microsoft.com/en-us/regions/services/</a:t>
            </a:r>
            <a:r>
              <a:rPr lang="en-US" sz="1200" kern="1200" dirty="0">
                <a:solidFill>
                  <a:schemeClr val="tx1"/>
                </a:solidFill>
                <a:effectLst/>
                <a:latin typeface="+mn-lt"/>
                <a:ea typeface="+mn-ea"/>
                <a:cs typeface="+mn-cs"/>
              </a:rPr>
              <a:t> </a:t>
            </a:r>
            <a:endParaRPr lang="en-US" sz="14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4076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kids will probably hold a very different images of what a data center is. Microsoft Research is actively working on new approaches to bring resources online with more agility and proximity.</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2779985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Con’t</a:t>
            </a:r>
            <a:r>
              <a:rPr lang="en-US" dirty="0"/>
              <a:t> </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90884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err="1">
                <a:effectLst/>
              </a:rPr>
              <a:t>conectivity</a:t>
            </a:r>
            <a:r>
              <a:rPr lang="en-US" dirty="0">
                <a:effectLst/>
              </a:rPr>
              <a:t> 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990587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services support a multitude of scenarios from Infrastructure to platform services and extends your existing environments through various interconnectivity options. In today’s world, the level of sophistication required to innovate and compete requires us to be agile and adjust to a rapidly changing landscape. The cloud-only approach doesn’t work well for every scenario. Think about </a:t>
            </a:r>
            <a:r>
              <a:rPr lang="en-US" dirty="0" err="1"/>
              <a:t>IoT</a:t>
            </a:r>
            <a:r>
              <a:rPr lang="en-US" dirty="0"/>
              <a:t> and business critical workloads that drive delay sensitive manufacturing processes. Success comes from taking a hybrid approach and leveraging the cloud where it makes sense.</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40140118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22-04-2017</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22-04-2017</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2017-04-22</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704212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5411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153070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055527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2400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378289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0419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920875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8158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1747254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96205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221936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21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53135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158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5" y="3266817"/>
            <a:ext cx="2376178" cy="509010"/>
          </a:xfrm>
          <a:prstGeom prst="rect">
            <a:avLst/>
          </a:prstGeom>
        </p:spPr>
      </p:pic>
    </p:spTree>
    <p:extLst>
      <p:ext uri="{BB962C8B-B14F-4D97-AF65-F5344CB8AC3E}">
        <p14:creationId xmlns:p14="http://schemas.microsoft.com/office/powerpoint/2010/main" val="331014017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950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810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1439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1C408F-DF0D-4580-9F48-C473147CA8AF}" type="datetimeFigureOut">
              <a:rPr lang="en-US" smtClean="0"/>
              <a:t>2017-04-22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06933578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2017-04-22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41674482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1C408F-DF0D-4580-9F48-C473147CA8AF}" type="datetimeFigureOut">
              <a:rPr lang="en-US" smtClean="0"/>
              <a:t>2017-04-22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7276900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1C408F-DF0D-4580-9F48-C473147CA8AF}" type="datetimeFigureOut">
              <a:rPr lang="en-US" smtClean="0"/>
              <a:t>2017-04-22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52031251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1C408F-DF0D-4580-9F48-C473147CA8AF}" type="datetimeFigureOut">
              <a:rPr lang="en-US" smtClean="0"/>
              <a:t>2017-04-22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96481696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1C408F-DF0D-4580-9F48-C473147CA8AF}" type="datetimeFigureOut">
              <a:rPr lang="en-US" smtClean="0"/>
              <a:t>2017-04-22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991149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1C408F-DF0D-4580-9F48-C473147CA8AF}" type="datetimeFigureOut">
              <a:rPr lang="en-US" smtClean="0"/>
              <a:t>2017-04-22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10419090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2017-04-22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17925193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2017-04-22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56180501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2017-04-22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0394804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2017-04-22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410801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2017-04-22</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5.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image" Target="../media/image5.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image" Target="../media/image5.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7.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0125222"/>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C408F-DF0D-4580-9F48-C473147CA8AF}" type="datetimeFigureOut">
              <a:rPr lang="en-US" smtClean="0"/>
              <a:t>2017-04-22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7F138-B6DE-49F8-9AAB-9C26D2D7516F}" type="slidenum">
              <a:rPr lang="en-US" smtClean="0"/>
              <a:t>‹#›</a:t>
            </a:fld>
            <a:endParaRPr lang="en-US"/>
          </a:p>
        </p:txBody>
      </p:sp>
    </p:spTree>
    <p:extLst>
      <p:ext uri="{BB962C8B-B14F-4D97-AF65-F5344CB8AC3E}">
        <p14:creationId xmlns:p14="http://schemas.microsoft.com/office/powerpoint/2010/main" val="3496380882"/>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4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8" Type="http://schemas.openxmlformats.org/officeDocument/2006/relationships/hyperlink" Target="https://azure.microsoft.com/en-us/resources/templates/" TargetMode="External"/><Relationship Id="rId3" Type="http://schemas.openxmlformats.org/officeDocument/2006/relationships/hyperlink" Target="https://docs.microsoft.com/en-us/azure/" TargetMode="External"/><Relationship Id="rId7" Type="http://schemas.openxmlformats.org/officeDocument/2006/relationships/hyperlink" Target="https://azure.microsoft.com/en-us/resources/samples/" TargetMode="External"/><Relationship Id="rId2" Type="http://schemas.openxmlformats.org/officeDocument/2006/relationships/notesSlide" Target="../notesSlides/notesSlide11.xml"/><Relationship Id="rId1" Type="http://schemas.openxmlformats.org/officeDocument/2006/relationships/slideLayout" Target="../slideLayouts/slideLayout30.xml"/><Relationship Id="rId6" Type="http://schemas.openxmlformats.org/officeDocument/2006/relationships/hyperlink" Target="https://www.microsoft.com/en-us/cloud-platform/roadmap-recently-available" TargetMode="External"/><Relationship Id="rId5" Type="http://schemas.openxmlformats.org/officeDocument/2006/relationships/hyperlink" Target="https://azure.microsoft.com/en-us/updates/" TargetMode="External"/><Relationship Id="rId10" Type="http://schemas.openxmlformats.org/officeDocument/2006/relationships/hyperlink" Target="https://docs.microsoft.com/en-us/azure/architecture/patterns/" TargetMode="External"/><Relationship Id="rId4" Type="http://schemas.openxmlformats.org/officeDocument/2006/relationships/hyperlink" Target="https://azure.microsoft.com/en-us/blog" TargetMode="External"/><Relationship Id="rId9" Type="http://schemas.openxmlformats.org/officeDocument/2006/relationships/hyperlink" Target="https://blogs.msdn.microsoft.com/azurecat/2017/01/05/hello-world-welcome-to-azurecat-guidance/"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145.xml"/><Relationship Id="rId6" Type="http://schemas.openxmlformats.org/officeDocument/2006/relationships/image" Target="../media/image19.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www.cloudmonix.com/" TargetMode="External"/><Relationship Id="rId7" Type="http://schemas.openxmlformats.org/officeDocument/2006/relationships/hyperlink" Target="http://www.opsgility.com/" TargetMode="External"/><Relationship Id="rId12" Type="http://schemas.openxmlformats.org/officeDocument/2006/relationships/image" Target="../media/image29.png"/><Relationship Id="rId2" Type="http://schemas.openxmlformats.org/officeDocument/2006/relationships/hyperlink" Target="https://facetflow.com/" TargetMode="External"/><Relationship Id="rId1" Type="http://schemas.openxmlformats.org/officeDocument/2006/relationships/slideLayout" Target="../slideLayouts/slideLayout150.xml"/><Relationship Id="rId6" Type="http://schemas.openxmlformats.org/officeDocument/2006/relationships/hyperlink" Target="http://www.servicebus360.com/" TargetMode="External"/><Relationship Id="rId11" Type="http://schemas.openxmlformats.org/officeDocument/2006/relationships/image" Target="../media/image28.png"/><Relationship Id="rId5" Type="http://schemas.openxmlformats.org/officeDocument/2006/relationships/hyperlink" Target="http://www.sqlsentry.com/" TargetMode="External"/><Relationship Id="rId10" Type="http://schemas.openxmlformats.org/officeDocument/2006/relationships/image" Target="../media/image25.png"/><Relationship Id="rId4" Type="http://schemas.openxmlformats.org/officeDocument/2006/relationships/hyperlink" Target="http://www.sentryone.com/" TargetMode="External"/><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myget.org/" TargetMode="External"/><Relationship Id="rId7"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150.xml"/><Relationship Id="rId6" Type="http://schemas.openxmlformats.org/officeDocument/2006/relationships/hyperlink" Target="http://www.sqlsentry.com/products/performanceadvisor/azuredb?utm_source=global-azure-bootcamp&amp;utm_medium=event&amp;utm_campaign=global-azure-bootcamp" TargetMode="External"/><Relationship Id="rId5" Type="http://schemas.openxmlformats.org/officeDocument/2006/relationships/image" Target="../media/image19.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Welcome to the</a:t>
            </a:r>
          </a:p>
        </p:txBody>
      </p:sp>
      <p:sp>
        <p:nvSpPr>
          <p:cNvPr id="6" name="TextBox 5"/>
          <p:cNvSpPr txBox="1"/>
          <p:nvPr/>
        </p:nvSpPr>
        <p:spPr>
          <a:xfrm>
            <a:off x="0" y="5881689"/>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OTTAWA</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395" y="520946"/>
            <a:ext cx="7945210" cy="5363016"/>
          </a:xfrm>
          <a:prstGeom prst="rect">
            <a:avLst/>
          </a:prstGeom>
        </p:spPr>
      </p:pic>
    </p:spTree>
    <p:extLst>
      <p:ext uri="{BB962C8B-B14F-4D97-AF65-F5344CB8AC3E}">
        <p14:creationId xmlns:p14="http://schemas.microsoft.com/office/powerpoint/2010/main" val="3451173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3921" dirty="0"/>
              <a:t>Getting to know Azure and the Portal</a:t>
            </a: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picture containing ground, outdoor, car, building&#10;&#10;Description generated with very high confidence">
            <a:extLst>
              <a:ext uri="{FF2B5EF4-FFF2-40B4-BE49-F238E27FC236}">
                <a16:creationId xmlns:a16="http://schemas.microsoft.com/office/drawing/2014/main" id="{71C5A808-6602-4F8D-8F35-85AC02706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99"/>
            <a:ext cx="12330259" cy="8168796"/>
          </a:xfrm>
          <a:prstGeom prst="rect">
            <a:avLst/>
          </a:prstGeom>
        </p:spPr>
      </p:pic>
    </p:spTree>
    <p:extLst>
      <p:ext uri="{BB962C8B-B14F-4D97-AF65-F5344CB8AC3E}">
        <p14:creationId xmlns:p14="http://schemas.microsoft.com/office/powerpoint/2010/main" val="25436343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0072C6"/>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l="-2056" t="-3665" r="-2056" b="-1"/>
          <a:stretch/>
        </p:blipFill>
        <p:spPr>
          <a:xfrm>
            <a:off x="1125415" y="422031"/>
            <a:ext cx="10780074" cy="6288927"/>
          </a:xfrm>
          <a:prstGeom prst="rect">
            <a:avLst/>
          </a:prstGeom>
          <a:noFill/>
          <a:ln>
            <a:noFill/>
          </a:ln>
        </p:spPr>
      </p:pic>
      <p:grpSp>
        <p:nvGrpSpPr>
          <p:cNvPr id="2" name="Group 1"/>
          <p:cNvGrpSpPr/>
          <p:nvPr/>
        </p:nvGrpSpPr>
        <p:grpSpPr>
          <a:xfrm>
            <a:off x="85578" y="2150441"/>
            <a:ext cx="3656231" cy="2946375"/>
            <a:chOff x="85578" y="2491391"/>
            <a:chExt cx="3656231" cy="2946375"/>
          </a:xfrm>
        </p:grpSpPr>
        <p:grpSp>
          <p:nvGrpSpPr>
            <p:cNvPr id="38" name="Group 37"/>
            <p:cNvGrpSpPr/>
            <p:nvPr/>
          </p:nvGrpSpPr>
          <p:grpSpPr>
            <a:xfrm>
              <a:off x="85578" y="2491391"/>
              <a:ext cx="3656231" cy="2615150"/>
              <a:chOff x="-2087057" y="2798704"/>
              <a:chExt cx="4560581" cy="2721080"/>
            </a:xfrm>
          </p:grpSpPr>
          <p:sp>
            <p:nvSpPr>
              <p:cNvPr id="39" name="TextBox 38"/>
              <p:cNvSpPr txBox="1"/>
              <p:nvPr/>
            </p:nvSpPr>
            <p:spPr>
              <a:xfrm>
                <a:off x="-2087057" y="2798704"/>
                <a:ext cx="2848439" cy="2575587"/>
              </a:xfrm>
              <a:prstGeom prst="rect">
                <a:avLst/>
              </a:prstGeom>
              <a:noFill/>
            </p:spPr>
            <p:txBody>
              <a:bodyPr wrap="non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3900" b="0" i="0" u="none" strike="noStrike" kern="1200" cap="none" spc="-404" normalizeH="0" baseline="0" noProof="0" dirty="0">
                    <a:ln>
                      <a:noFill/>
                    </a:ln>
                    <a:solidFill>
                      <a:srgbClr val="FFFFFF"/>
                    </a:solidFill>
                    <a:effectLst/>
                    <a:uLnTx/>
                    <a:uFillTx/>
                    <a:latin typeface="Segoe UI Light"/>
                    <a:ea typeface="+mn-ea"/>
                    <a:cs typeface="Segoe UI Semibold" panose="020B0702040204020203" pitchFamily="34" charset="0"/>
                  </a:rPr>
                  <a:t>38</a:t>
                </a:r>
              </a:p>
            </p:txBody>
          </p:sp>
          <p:sp>
            <p:nvSpPr>
              <p:cNvPr id="40" name="TextBox 39"/>
              <p:cNvSpPr txBox="1"/>
              <p:nvPr/>
            </p:nvSpPr>
            <p:spPr>
              <a:xfrm>
                <a:off x="-2006254" y="4543813"/>
                <a:ext cx="4479778" cy="975971"/>
              </a:xfrm>
              <a:prstGeom prst="rect">
                <a:avLst/>
              </a:prstGeom>
              <a:noFill/>
            </p:spPr>
            <p:txBody>
              <a:bodyPr wrap="squar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a:t>
                </a:r>
                <a:r>
                  <a:rPr kumimoji="0" lang="en-US" sz="2800" i="0" strike="noStrike" kern="1200" cap="none" spc="0" normalizeH="0" baseline="0" noProof="0" dirty="0">
                    <a:ln>
                      <a:noFill/>
                    </a:ln>
                    <a:solidFill>
                      <a:schemeClr val="bg1"/>
                    </a:solidFill>
                    <a:effectLst/>
                    <a:uLnTx/>
                    <a:uFillTx/>
                    <a:latin typeface="Segoe UI"/>
                    <a:ea typeface="MS PGothic" panose="020B0600070205080204" pitchFamily="34" charset="-128"/>
                    <a:cs typeface="Segoe UI Semilight" panose="020B0402040204020203" pitchFamily="34" charset="0"/>
                  </a:rPr>
                  <a:t>regions</a:t>
                </a:r>
              </a:p>
            </p:txBody>
          </p:sp>
        </p:grpSp>
        <p:sp>
          <p:nvSpPr>
            <p:cNvPr id="41" name="TextBox 40"/>
            <p:cNvSpPr txBox="1"/>
            <p:nvPr/>
          </p:nvSpPr>
          <p:spPr>
            <a:xfrm>
              <a:off x="171498" y="4610588"/>
              <a:ext cx="3228901" cy="827178"/>
            </a:xfrm>
            <a:prstGeom prst="rect">
              <a:avLst/>
            </a:prstGeom>
            <a:noFill/>
            <a:ln>
              <a:noFill/>
            </a:ln>
          </p:spPr>
          <p:txBody>
            <a:bodyPr wrap="squar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Semibold" panose="020B0702040204020203" pitchFamily="34" charset="0"/>
              </a:endParaRPr>
            </a:p>
          </p:txBody>
        </p:sp>
      </p:grpSp>
      <p:sp>
        <p:nvSpPr>
          <p:cNvPr id="42" name="Oval 41"/>
          <p:cNvSpPr/>
          <p:nvPr/>
        </p:nvSpPr>
        <p:spPr bwMode="auto">
          <a:xfrm>
            <a:off x="9198101" y="438412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p:cNvSpPr/>
          <p:nvPr/>
        </p:nvSpPr>
        <p:spPr bwMode="auto">
          <a:xfrm>
            <a:off x="9481882" y="302716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Oval 43"/>
          <p:cNvSpPr/>
          <p:nvPr/>
        </p:nvSpPr>
        <p:spPr bwMode="auto">
          <a:xfrm>
            <a:off x="9550866" y="250250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p:cNvSpPr/>
          <p:nvPr/>
        </p:nvSpPr>
        <p:spPr bwMode="auto">
          <a:xfrm>
            <a:off x="8442020" y="33664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Oval 45"/>
          <p:cNvSpPr/>
          <p:nvPr/>
        </p:nvSpPr>
        <p:spPr bwMode="auto">
          <a:xfrm>
            <a:off x="8738849" y="352310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Oval 46"/>
          <p:cNvSpPr/>
          <p:nvPr/>
        </p:nvSpPr>
        <p:spPr bwMode="auto">
          <a:xfrm>
            <a:off x="6402778" y="232546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Oval 47"/>
          <p:cNvSpPr/>
          <p:nvPr/>
        </p:nvSpPr>
        <p:spPr bwMode="auto">
          <a:xfrm>
            <a:off x="5983535" y="228463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Oval 48"/>
          <p:cNvSpPr/>
          <p:nvPr/>
        </p:nvSpPr>
        <p:spPr bwMode="auto">
          <a:xfrm>
            <a:off x="4966038" y="479398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p:cNvSpPr/>
          <p:nvPr/>
        </p:nvSpPr>
        <p:spPr bwMode="auto">
          <a:xfrm>
            <a:off x="3556573" y="27620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Oval 50"/>
          <p:cNvSpPr/>
          <p:nvPr/>
        </p:nvSpPr>
        <p:spPr bwMode="auto">
          <a:xfrm>
            <a:off x="3334463" y="279210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Oval 51"/>
          <p:cNvSpPr/>
          <p:nvPr/>
        </p:nvSpPr>
        <p:spPr bwMode="auto">
          <a:xfrm>
            <a:off x="3425239" y="246071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Oval 52"/>
          <p:cNvSpPr/>
          <p:nvPr/>
        </p:nvSpPr>
        <p:spPr bwMode="auto">
          <a:xfrm>
            <a:off x="3101679" y="238416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Oval 53"/>
          <p:cNvSpPr/>
          <p:nvPr/>
        </p:nvSpPr>
        <p:spPr bwMode="auto">
          <a:xfrm>
            <a:off x="3876636" y="243304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p:cNvSpPr/>
          <p:nvPr/>
        </p:nvSpPr>
        <p:spPr bwMode="auto">
          <a:xfrm>
            <a:off x="3097987" y="3066312"/>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Oval 55"/>
          <p:cNvSpPr/>
          <p:nvPr/>
        </p:nvSpPr>
        <p:spPr bwMode="auto">
          <a:xfrm>
            <a:off x="2518650" y="278173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Oval 56"/>
          <p:cNvSpPr/>
          <p:nvPr/>
        </p:nvSpPr>
        <p:spPr bwMode="auto">
          <a:xfrm>
            <a:off x="10351310" y="258145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Oval 57"/>
          <p:cNvSpPr/>
          <p:nvPr/>
        </p:nvSpPr>
        <p:spPr bwMode="auto">
          <a:xfrm>
            <a:off x="10103652" y="295531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Oval 58"/>
          <p:cNvSpPr/>
          <p:nvPr/>
        </p:nvSpPr>
        <p:spPr bwMode="auto">
          <a:xfrm>
            <a:off x="10537110" y="534611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Oval 59"/>
          <p:cNvSpPr/>
          <p:nvPr/>
        </p:nvSpPr>
        <p:spPr bwMode="auto">
          <a:xfrm>
            <a:off x="10280861" y="562374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p:cNvSpPr/>
          <p:nvPr/>
        </p:nvSpPr>
        <p:spPr bwMode="auto">
          <a:xfrm>
            <a:off x="9333468" y="33435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Oval 61"/>
          <p:cNvSpPr/>
          <p:nvPr/>
        </p:nvSpPr>
        <p:spPr bwMode="auto">
          <a:xfrm>
            <a:off x="3074947" y="268767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Oval 62"/>
          <p:cNvSpPr/>
          <p:nvPr/>
        </p:nvSpPr>
        <p:spPr bwMode="auto">
          <a:xfrm>
            <a:off x="8528931" y="3854740"/>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Oval 63"/>
          <p:cNvSpPr/>
          <p:nvPr/>
        </p:nvSpPr>
        <p:spPr bwMode="auto">
          <a:xfrm>
            <a:off x="3645347" y="289384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3741195" y="2717762"/>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5918098" y="202599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6361333" y="212396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6193157" y="2447130"/>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193157" y="204240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1" name="Group 70"/>
          <p:cNvGrpSpPr/>
          <p:nvPr/>
        </p:nvGrpSpPr>
        <p:grpSpPr>
          <a:xfrm>
            <a:off x="264001" y="5317810"/>
            <a:ext cx="10548168" cy="1272407"/>
            <a:chOff x="269294" y="5852140"/>
            <a:chExt cx="10759681" cy="1312083"/>
          </a:xfrm>
          <a:solidFill>
            <a:srgbClr val="008272"/>
          </a:solidFill>
        </p:grpSpPr>
        <p:sp>
          <p:nvSpPr>
            <p:cNvPr id="74" name="TextBox 73"/>
            <p:cNvSpPr txBox="1"/>
            <p:nvPr/>
          </p:nvSpPr>
          <p:spPr>
            <a:xfrm>
              <a:off x="269294" y="5852140"/>
              <a:ext cx="4720397" cy="1303177"/>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RECENTLY LAUNCHED: </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US Regions: West US 2 and West Central</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Germany – Launched in Sep 2016</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United Kingdom – Launched in Sep 2016 </a:t>
              </a:r>
            </a:p>
          </p:txBody>
        </p:sp>
        <p:sp>
          <p:nvSpPr>
            <p:cNvPr id="75" name="TextBox 74"/>
            <p:cNvSpPr txBox="1"/>
            <p:nvPr/>
          </p:nvSpPr>
          <p:spPr>
            <a:xfrm>
              <a:off x="5565780" y="5861047"/>
              <a:ext cx="5463195" cy="1303176"/>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NEWLY ANNOUNCED: </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France: France Central and France South</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Korea: Korea Central and Korea South</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DoD East and Central</a:t>
              </a:r>
            </a:p>
          </p:txBody>
        </p:sp>
      </p:grpSp>
      <p:sp>
        <p:nvSpPr>
          <p:cNvPr id="73" name="Title 1"/>
          <p:cNvSpPr txBox="1">
            <a:spLocks/>
          </p:cNvSpPr>
          <p:nvPr/>
        </p:nvSpPr>
        <p:spPr>
          <a:xfrm>
            <a:off x="269241" y="254778"/>
            <a:ext cx="11655840" cy="790215"/>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Achieve global scale, in local regions</a:t>
            </a:r>
          </a:p>
        </p:txBody>
      </p:sp>
      <p:sp>
        <p:nvSpPr>
          <p:cNvPr id="76" name="Rectangle 75"/>
          <p:cNvSpPr/>
          <p:nvPr/>
        </p:nvSpPr>
        <p:spPr>
          <a:xfrm>
            <a:off x="10261600" y="940490"/>
            <a:ext cx="1122508" cy="497407"/>
          </a:xfrm>
          <a:prstGeom prst="rect">
            <a:avLst/>
          </a:prstGeom>
        </p:spPr>
        <p:txBody>
          <a:bodyPr wrap="square" lIns="179285" tIns="143428" rIns="179285" bIns="143428">
            <a:spAutoFit/>
          </a:bodyPr>
          <a:lstStyle/>
          <a:p>
            <a:pPr marL="0" marR="0" lvl="0" indent="0" algn="ctr" defTabSz="914139"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w="3175">
                  <a:noFill/>
                </a:ln>
                <a:solidFill>
                  <a:srgbClr val="FFFFFF"/>
                </a:solidFill>
                <a:effectLst/>
                <a:uLnTx/>
                <a:uFillTx/>
                <a:latin typeface="Segoe UI"/>
                <a:ea typeface="+mn-ea"/>
                <a:cs typeface="Segoe UI" pitchFamily="34" charset="0"/>
              </a:rPr>
              <a:t>Trust</a:t>
            </a:r>
          </a:p>
        </p:txBody>
      </p:sp>
      <p:sp>
        <p:nvSpPr>
          <p:cNvPr id="77" name="Freeform 13"/>
          <p:cNvSpPr>
            <a:spLocks noChangeAspect="1" noEditPoints="1"/>
          </p:cNvSpPr>
          <p:nvPr/>
        </p:nvSpPr>
        <p:spPr bwMode="auto">
          <a:xfrm>
            <a:off x="10543454" y="330929"/>
            <a:ext cx="589503" cy="634271"/>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chemeClr val="bg1"/>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345296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500"/>
                                        <p:tgtEl>
                                          <p:spTgt spid="68"/>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4" name="Picture 3" descr="A picture containing sky, outdoor, tree, ground&#10;&#10;Description generated with very high confidence">
            <a:extLst>
              <a:ext uri="{FF2B5EF4-FFF2-40B4-BE49-F238E27FC236}">
                <a16:creationId xmlns:a16="http://schemas.microsoft.com/office/drawing/2014/main" id="{2B03CD51-ABC2-441B-BC96-AFAA6C7C71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86000"/>
            <a:ext cx="12192000" cy="9144000"/>
          </a:xfrm>
          <a:prstGeom prst="rect">
            <a:avLst/>
          </a:prstGeom>
        </p:spPr>
      </p:pic>
    </p:spTree>
    <p:extLst>
      <p:ext uri="{BB962C8B-B14F-4D97-AF65-F5344CB8AC3E}">
        <p14:creationId xmlns:p14="http://schemas.microsoft.com/office/powerpoint/2010/main" val="47219121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small boat in a body of water&#10;&#10;Description generated with very high confidence">
            <a:extLst>
              <a:ext uri="{FF2B5EF4-FFF2-40B4-BE49-F238E27FC236}">
                <a16:creationId xmlns:a16="http://schemas.microsoft.com/office/drawing/2014/main" id="{C4328DE7-E853-4D45-B2D4-4A997ACAB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1085"/>
            <a:ext cx="12454302" cy="8296173"/>
          </a:xfrm>
          <a:prstGeom prst="rect">
            <a:avLst/>
          </a:prstGeom>
        </p:spPr>
      </p:pic>
    </p:spTree>
    <p:extLst>
      <p:ext uri="{BB962C8B-B14F-4D97-AF65-F5344CB8AC3E}">
        <p14:creationId xmlns:p14="http://schemas.microsoft.com/office/powerpoint/2010/main" val="15727928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hing&#10;&#10;Description generated with high confidence">
            <a:extLst>
              <a:ext uri="{FF2B5EF4-FFF2-40B4-BE49-F238E27FC236}">
                <a16:creationId xmlns:a16="http://schemas.microsoft.com/office/drawing/2014/main" id="{F7F30F1A-F304-4AAB-BE17-FFCBC5E1B1D1}"/>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5400000">
            <a:off x="-3717141" y="-403063"/>
            <a:ext cx="24384000" cy="17861278"/>
          </a:xfrm>
          <a:prstGeom prst="rect">
            <a:avLst/>
          </a:prstGeom>
        </p:spPr>
      </p:pic>
    </p:spTree>
    <p:extLst>
      <p:ext uri="{BB962C8B-B14F-4D97-AF65-F5344CB8AC3E}">
        <p14:creationId xmlns:p14="http://schemas.microsoft.com/office/powerpoint/2010/main" val="3317178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FBA114-812B-4F53-9F31-06F6392829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328" y="0"/>
            <a:ext cx="11117344" cy="6862713"/>
          </a:xfrm>
          <a:prstGeom prst="rect">
            <a:avLst/>
          </a:prstGeom>
        </p:spPr>
      </p:pic>
    </p:spTree>
    <p:extLst>
      <p:ext uri="{BB962C8B-B14F-4D97-AF65-F5344CB8AC3E}">
        <p14:creationId xmlns:p14="http://schemas.microsoft.com/office/powerpoint/2010/main" val="7340003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http://portal.azure.com</a:t>
            </a:r>
            <a:br>
              <a:rPr lang="en-US" dirty="0"/>
            </a:br>
            <a:endParaRPr lang="en-US" dirty="0"/>
          </a:p>
        </p:txBody>
      </p:sp>
    </p:spTree>
    <p:extLst>
      <p:ext uri="{BB962C8B-B14F-4D97-AF65-F5344CB8AC3E}">
        <p14:creationId xmlns:p14="http://schemas.microsoft.com/office/powerpoint/2010/main" val="27259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9800" y="1429230"/>
            <a:ext cx="9310688" cy="5220596"/>
          </a:xfrm>
        </p:spPr>
        <p:txBody>
          <a:bodyPr/>
          <a:lstStyle/>
          <a:p>
            <a:pPr marL="571500" indent="-571500">
              <a:buFont typeface="Arial" panose="020B0604020202020204" pitchFamily="34" charset="0"/>
              <a:buChar char="•"/>
            </a:pPr>
            <a:r>
              <a:rPr lang="en-US" dirty="0">
                <a:hlinkClick r:id="rId3"/>
              </a:rPr>
              <a:t>Get started with Azure</a:t>
            </a:r>
            <a:endParaRPr lang="en-US" dirty="0"/>
          </a:p>
          <a:p>
            <a:pPr marL="571500" indent="-571500">
              <a:buFont typeface="Arial" panose="020B0604020202020204" pitchFamily="34" charset="0"/>
              <a:buChar char="•"/>
            </a:pPr>
            <a:r>
              <a:rPr lang="en-US" dirty="0">
                <a:hlinkClick r:id="rId4"/>
              </a:rPr>
              <a:t>Microsoft Azure Blog</a:t>
            </a:r>
            <a:endParaRPr lang="en-US" dirty="0"/>
          </a:p>
          <a:p>
            <a:pPr marL="571500" indent="-571500">
              <a:buFont typeface="Arial" panose="020B0604020202020204" pitchFamily="34" charset="0"/>
              <a:buChar char="•"/>
            </a:pPr>
            <a:r>
              <a:rPr lang="en-US" dirty="0">
                <a:hlinkClick r:id="rId5"/>
              </a:rPr>
              <a:t>Azure Updates</a:t>
            </a:r>
            <a:endParaRPr lang="en-US" dirty="0"/>
          </a:p>
          <a:p>
            <a:pPr marL="571500" indent="-571500">
              <a:buFont typeface="Arial" panose="020B0604020202020204" pitchFamily="34" charset="0"/>
              <a:buChar char="•"/>
            </a:pPr>
            <a:r>
              <a:rPr lang="en-US" dirty="0">
                <a:hlinkClick r:id="rId6"/>
              </a:rPr>
              <a:t>Cloud Platform roadmap</a:t>
            </a:r>
            <a:endParaRPr lang="en-US" dirty="0"/>
          </a:p>
          <a:p>
            <a:pPr marL="571500" indent="-571500">
              <a:buFont typeface="Arial" panose="020B0604020202020204" pitchFamily="34" charset="0"/>
              <a:buChar char="•"/>
            </a:pPr>
            <a:r>
              <a:rPr lang="en-US" dirty="0">
                <a:hlinkClick r:id="rId7"/>
              </a:rPr>
              <a:t>Azure Code Samples</a:t>
            </a:r>
            <a:endParaRPr lang="en-US" dirty="0"/>
          </a:p>
          <a:p>
            <a:pPr marL="571500" indent="-571500">
              <a:buFont typeface="Arial" panose="020B0604020202020204" pitchFamily="34" charset="0"/>
              <a:buChar char="•"/>
            </a:pPr>
            <a:r>
              <a:rPr lang="en-US" dirty="0">
                <a:hlinkClick r:id="rId8"/>
              </a:rPr>
              <a:t>Azure </a:t>
            </a:r>
            <a:r>
              <a:rPr lang="en-US" dirty="0" err="1">
                <a:hlinkClick r:id="rId8"/>
              </a:rPr>
              <a:t>Quickstart</a:t>
            </a:r>
            <a:r>
              <a:rPr lang="en-US" dirty="0">
                <a:hlinkClick r:id="rId8"/>
              </a:rPr>
              <a:t> Templates</a:t>
            </a:r>
            <a:endParaRPr lang="en-US" dirty="0"/>
          </a:p>
          <a:p>
            <a:pPr marL="571500" indent="-571500">
              <a:buFont typeface="Arial" panose="020B0604020202020204" pitchFamily="34" charset="0"/>
              <a:buChar char="•"/>
            </a:pPr>
            <a:r>
              <a:rPr lang="en-US" dirty="0" err="1">
                <a:hlinkClick r:id="rId9"/>
              </a:rPr>
              <a:t>AzureCAT</a:t>
            </a:r>
            <a:r>
              <a:rPr lang="en-US" dirty="0">
                <a:hlinkClick r:id="rId9"/>
              </a:rPr>
              <a:t> Guidance</a:t>
            </a:r>
            <a:endParaRPr lang="en-US" dirty="0"/>
          </a:p>
          <a:p>
            <a:pPr marL="571500" indent="-571500">
              <a:buFont typeface="Arial" panose="020B0604020202020204" pitchFamily="34" charset="0"/>
              <a:buChar char="•"/>
            </a:pPr>
            <a:r>
              <a:rPr lang="en-US" dirty="0">
                <a:hlinkClick r:id="rId10"/>
              </a:rPr>
              <a:t>Cloud Design Patterns</a:t>
            </a: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endParaRPr lang="en-US" dirty="0"/>
          </a:p>
          <a:p>
            <a:endParaRPr lang="en-US" dirty="0"/>
          </a:p>
          <a:p>
            <a:endParaRPr lang="en-US" dirty="0"/>
          </a:p>
          <a:p>
            <a:endParaRPr lang="en-US" dirty="0"/>
          </a:p>
        </p:txBody>
      </p:sp>
      <p:sp>
        <p:nvSpPr>
          <p:cNvPr id="2" name="TextBox 1"/>
          <p:cNvSpPr txBox="1"/>
          <p:nvPr/>
        </p:nvSpPr>
        <p:spPr>
          <a:xfrm>
            <a:off x="589800" y="242596"/>
            <a:ext cx="8684829" cy="1311128"/>
          </a:xfrm>
          <a:prstGeom prst="rect">
            <a:avLst/>
          </a:prstGeom>
          <a:noFill/>
        </p:spPr>
        <p:txBody>
          <a:bodyPr wrap="square" lIns="182880" tIns="146304" rIns="182880" bIns="146304" rtlCol="0">
            <a:spAutoFit/>
          </a:bodyPr>
          <a:lstStyle/>
          <a:p>
            <a:r>
              <a:rPr lang="en-US" sz="6600" dirty="0">
                <a:solidFill>
                  <a:schemeClr val="bg1"/>
                </a:solidFill>
                <a:latin typeface="+mj-lt"/>
              </a:rPr>
              <a:t>References</a:t>
            </a:r>
            <a:r>
              <a:rPr lang="en-US" sz="6600" dirty="0">
                <a:solidFill>
                  <a:schemeClr val="bg1"/>
                </a:solidFill>
              </a:rPr>
              <a:t>:</a:t>
            </a:r>
          </a:p>
        </p:txBody>
      </p:sp>
    </p:spTree>
    <p:extLst>
      <p:ext uri="{BB962C8B-B14F-4D97-AF65-F5344CB8AC3E}">
        <p14:creationId xmlns:p14="http://schemas.microsoft.com/office/powerpoint/2010/main" val="13011982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endParaRPr lang="nl-BE"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pic>
        <p:nvPicPr>
          <p:cNvPr id="3" name="Welcome">
            <a:hlinkClick r:id="" action="ppaction://media"/>
            <a:extLst>
              <a:ext uri="{FF2B5EF4-FFF2-40B4-BE49-F238E27FC236}">
                <a16:creationId xmlns:a16="http://schemas.microsoft.com/office/drawing/2014/main" id="{FC9B6F5C-B268-413E-9612-5A5D776907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1998" cy="6857999"/>
          </a:xfrm>
          <a:prstGeom prst="rect">
            <a:avLst/>
          </a:prstGeom>
        </p:spPr>
      </p:pic>
    </p:spTree>
    <p:extLst>
      <p:ext uri="{BB962C8B-B14F-4D97-AF65-F5344CB8AC3E}">
        <p14:creationId xmlns:p14="http://schemas.microsoft.com/office/powerpoint/2010/main" val="5771098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99088" y="2309136"/>
            <a:ext cx="468512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0000"/>
                </a:solidFill>
                <a:effectLst/>
                <a:uLnTx/>
                <a:uFillTx/>
                <a:latin typeface="Calibri" panose="020F0502020204030204"/>
                <a:ea typeface="+mn-ea"/>
                <a:cs typeface="+mn-cs"/>
              </a:rPr>
              <a:t>2017 Global Sponsors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850" y="506451"/>
            <a:ext cx="3348207" cy="1073143"/>
          </a:xfrm>
          <a:prstGeom prst="rect">
            <a:avLst/>
          </a:prstGeom>
        </p:spPr>
      </p:pic>
      <p:sp>
        <p:nvSpPr>
          <p:cNvPr id="20" name="TextBox 19"/>
          <p:cNvSpPr txBox="1"/>
          <p:nvPr/>
        </p:nvSpPr>
        <p:spPr>
          <a:xfrm>
            <a:off x="2835879" y="6215992"/>
            <a:ext cx="6811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Make sure to ask the organizers for the “Stuff We All Get” information!</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0761" b="22015"/>
          <a:stretch/>
        </p:blipFill>
        <p:spPr>
          <a:xfrm>
            <a:off x="8907657" y="1317811"/>
            <a:ext cx="2969428" cy="1699211"/>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420" y="3386093"/>
            <a:ext cx="4646158" cy="952825"/>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143" y="1039906"/>
            <a:ext cx="3600434" cy="1003217"/>
          </a:xfrm>
          <a:prstGeom prst="rect">
            <a:avLst/>
          </a:prstGeom>
        </p:spPr>
      </p:pic>
      <p:pic>
        <p:nvPicPr>
          <p:cNvPr id="16" name="Picture 15">
            <a:extLst>
              <a:ext uri="{FF2B5EF4-FFF2-40B4-BE49-F238E27FC236}">
                <a16:creationId xmlns:a16="http://schemas.microsoft.com/office/drawing/2014/main" id="{4600FE83-B74B-447D-BA9C-0F1A23D4979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pic>
        <p:nvPicPr>
          <p:cNvPr id="21" name="Picture 20" descr="C:\Users\Mike\AppData\Local\Microsoft\Windows\INetCache\Content.Word\SentryOne-logo-300px.png">
            <a:extLst>
              <a:ext uri="{FF2B5EF4-FFF2-40B4-BE49-F238E27FC236}">
                <a16:creationId xmlns:a16="http://schemas.microsoft.com/office/drawing/2014/main" id="{F7ED822C-9D0A-4C9A-A1B5-B08C3B186E7C}"/>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6711" y="5155061"/>
            <a:ext cx="3964940" cy="688340"/>
          </a:xfrm>
          <a:prstGeom prst="rect">
            <a:avLst/>
          </a:prstGeom>
          <a:noFill/>
          <a:ln>
            <a:noFill/>
          </a:ln>
        </p:spPr>
      </p:pic>
      <p:pic>
        <p:nvPicPr>
          <p:cNvPr id="22" name="Picture 21" descr="https://global.azurebootcamp.net/wp-content/uploads/2013/04/microsoft-dx-300x292.png">
            <a:extLst>
              <a:ext uri="{FF2B5EF4-FFF2-40B4-BE49-F238E27FC236}">
                <a16:creationId xmlns:a16="http://schemas.microsoft.com/office/drawing/2014/main" id="{2592A8B3-9CB7-41AA-B644-25AE0333A6ED}"/>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60822" y="3420669"/>
            <a:ext cx="2420470" cy="2196354"/>
          </a:xfrm>
          <a:prstGeom prst="rect">
            <a:avLst/>
          </a:prstGeom>
          <a:noFill/>
          <a:ln>
            <a:noFill/>
          </a:ln>
        </p:spPr>
      </p:pic>
    </p:spTree>
    <p:extLst>
      <p:ext uri="{BB962C8B-B14F-4D97-AF65-F5344CB8AC3E}">
        <p14:creationId xmlns:p14="http://schemas.microsoft.com/office/powerpoint/2010/main" val="280781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724150" y="561232"/>
          <a:ext cx="9029700" cy="3962400"/>
        </p:xfrm>
        <a:graphic>
          <a:graphicData uri="http://schemas.openxmlformats.org/drawingml/2006/table">
            <a:tbl>
              <a:tblPr firstRow="1" firstCol="1" bandRow="1">
                <a:tableStyleId>{5C22544A-7EE6-4342-B048-85BDC9FD1C3A}</a:tableStyleId>
              </a:tblPr>
              <a:tblGrid>
                <a:gridCol w="3781425">
                  <a:extLst>
                    <a:ext uri="{9D8B030D-6E8A-4147-A177-3AD203B41FA5}">
                      <a16:colId xmlns:a16="http://schemas.microsoft.com/office/drawing/2014/main" val="20000"/>
                    </a:ext>
                  </a:extLst>
                </a:gridCol>
                <a:gridCol w="5248275">
                  <a:extLst>
                    <a:ext uri="{9D8B030D-6E8A-4147-A177-3AD203B41FA5}">
                      <a16:colId xmlns:a16="http://schemas.microsoft.com/office/drawing/2014/main" val="20001"/>
                    </a:ext>
                  </a:extLst>
                </a:gridCol>
              </a:tblGrid>
              <a:tr h="147624">
                <a:tc>
                  <a:txBody>
                    <a:bodyPr/>
                    <a:lstStyle/>
                    <a:p>
                      <a:pPr marL="0" marR="0">
                        <a:spcBef>
                          <a:spcPts val="0"/>
                        </a:spcBef>
                        <a:spcAft>
                          <a:spcPts val="0"/>
                        </a:spcAft>
                      </a:pPr>
                      <a:r>
                        <a:rPr lang="en-US" sz="2000" dirty="0">
                          <a:effectLst/>
                        </a:rPr>
                        <a:t>Sponsor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tc>
                  <a:txBody>
                    <a:bodyPr/>
                    <a:lstStyle/>
                    <a:p>
                      <a:pPr marL="0" marR="0">
                        <a:spcBef>
                          <a:spcPts val="0"/>
                        </a:spcBef>
                        <a:spcAft>
                          <a:spcPts val="0"/>
                        </a:spcAft>
                      </a:pPr>
                      <a:r>
                        <a:rPr lang="en-US" sz="2000">
                          <a:effectLst/>
                        </a:rPr>
                        <a:t>Offering</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extLst>
                  <a:ext uri="{0D108BD9-81ED-4DB2-BD59-A6C34878D82A}">
                    <a16:rowId xmlns:a16="http://schemas.microsoft.com/office/drawing/2014/main" val="10000"/>
                  </a:ext>
                </a:extLst>
              </a:tr>
              <a:tr h="280731">
                <a:tc>
                  <a:txBody>
                    <a:bodyPr/>
                    <a:lstStyle/>
                    <a:p>
                      <a:pPr marL="0" marR="0">
                        <a:spcBef>
                          <a:spcPts val="0"/>
                        </a:spcBef>
                        <a:spcAft>
                          <a:spcPts val="0"/>
                        </a:spcAft>
                      </a:pPr>
                      <a:r>
                        <a:rPr lang="en-US" sz="2000" dirty="0">
                          <a:effectLst/>
                        </a:rPr>
                        <a:t>Cloudmonix</a:t>
                      </a:r>
                    </a:p>
                    <a:p>
                      <a:pPr marL="0" marR="0">
                        <a:spcBef>
                          <a:spcPts val="0"/>
                        </a:spcBef>
                        <a:spcAft>
                          <a:spcPts val="0"/>
                        </a:spcAft>
                      </a:pPr>
                      <a:r>
                        <a:rPr lang="en-US" sz="2000" u="sng" dirty="0">
                          <a:effectLst/>
                          <a:hlinkClick r:id="rId2"/>
                        </a:rPr>
                        <a:t>https://cloudmonix.com/</a:t>
                      </a:r>
                      <a:r>
                        <a:rPr lang="en-US" sz="2000" dirty="0">
                          <a:effectLst/>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tc>
                  <a:txBody>
                    <a:bodyPr/>
                    <a:lstStyle/>
                    <a:p>
                      <a:pPr marL="0" marR="0">
                        <a:spcBef>
                          <a:spcPts val="0"/>
                        </a:spcBef>
                        <a:spcAft>
                          <a:spcPts val="0"/>
                        </a:spcAft>
                      </a:pPr>
                      <a:r>
                        <a:rPr lang="en-US" sz="2000" dirty="0">
                          <a:effectLst/>
                          <a:hlinkClick r:id="rId3"/>
                        </a:rPr>
                        <a:t>Cloudmonix</a:t>
                      </a:r>
                      <a:r>
                        <a:rPr lang="en-US" sz="2000" dirty="0">
                          <a:effectLst/>
                        </a:rPr>
                        <a:t> offers 1 full month of unlimited monitoring under the Ultimate plan.</a:t>
                      </a:r>
                    </a:p>
                    <a:p>
                      <a:pPr marL="0" marR="0">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extLst>
                  <a:ext uri="{0D108BD9-81ED-4DB2-BD59-A6C34878D82A}">
                    <a16:rowId xmlns:a16="http://schemas.microsoft.com/office/drawing/2014/main" val="10006"/>
                  </a:ext>
                </a:extLst>
              </a:tr>
              <a:tr h="280731">
                <a:tc>
                  <a:txBody>
                    <a:bodyPr/>
                    <a:lstStyle/>
                    <a:p>
                      <a:pPr marL="0" marR="0">
                        <a:spcBef>
                          <a:spcPts val="0"/>
                        </a:spcBef>
                        <a:spcAft>
                          <a:spcPts val="0"/>
                        </a:spcAft>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SentryOne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hlinkClick r:id="rId4"/>
                        </a:rPr>
                        <a:t>http://www.sentryone.com/</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tc>
                  <a:txBody>
                    <a:bodyPr/>
                    <a:lstStyle/>
                    <a:p>
                      <a:r>
                        <a:rPr lang="nl-BE" sz="2000" dirty="0">
                          <a:effectLst/>
                          <a:hlinkClick r:id="rId5"/>
                        </a:rPr>
                        <a:t>SQL Sentry</a:t>
                      </a:r>
                      <a:r>
                        <a:rPr lang="nl-BE" sz="2000" dirty="0">
                          <a:effectLst/>
                        </a:rPr>
                        <a:t> offers an extended evaluation for every </a:t>
                      </a:r>
                      <a:r>
                        <a:rPr lang="nl-BE" sz="2000" dirty="0" err="1">
                          <a:effectLst/>
                        </a:rPr>
                        <a:t>attendee</a:t>
                      </a:r>
                      <a:r>
                        <a:rPr lang="nl-BE" sz="2000" dirty="0">
                          <a:effectLst/>
                        </a:rPr>
                        <a:t>.</a:t>
                      </a:r>
                    </a:p>
                  </a:txBody>
                  <a:tcPr marL="57422" marR="57422" marT="0" marB="0"/>
                </a:tc>
                <a:extLst>
                  <a:ext uri="{0D108BD9-81ED-4DB2-BD59-A6C34878D82A}">
                    <a16:rowId xmlns:a16="http://schemas.microsoft.com/office/drawing/2014/main" val="10008"/>
                  </a:ext>
                </a:extLst>
              </a:tr>
              <a:tr h="2807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rPr>
                        <a:t>ServiceBus360</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hlinkClick r:id="rId6"/>
                        </a:rPr>
                        <a:t>http://www.servicebus360.com</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txBody>
                  <a:tcPr marL="57422" marR="57422" marT="0" marB="0"/>
                </a:tc>
                <a:tc>
                  <a:txBody>
                    <a:bodyPr/>
                    <a:lstStyle/>
                    <a:p>
                      <a:r>
                        <a:rPr lang="en-US" sz="2000" dirty="0">
                          <a:effectLst/>
                          <a:hlinkClick r:id="rId6"/>
                        </a:rPr>
                        <a:t>Servicebus360</a:t>
                      </a:r>
                      <a:r>
                        <a:rPr lang="en-US" sz="2000" dirty="0">
                          <a:effectLst/>
                        </a:rPr>
                        <a:t> offers an extended license until September 30 for all attendees, and this for 3 namespaces, 3 alarms per namespace, 3 resources per namespace to monitor and 2 users.</a:t>
                      </a:r>
                    </a:p>
                  </a:txBody>
                  <a:tcPr marL="57422" marR="57422" marT="0" marB="0"/>
                </a:tc>
                <a:extLst>
                  <a:ext uri="{0D108BD9-81ED-4DB2-BD59-A6C34878D82A}">
                    <a16:rowId xmlns:a16="http://schemas.microsoft.com/office/drawing/2014/main" val="279315004"/>
                  </a:ext>
                </a:extLst>
              </a:tr>
              <a:tr h="2807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OpsGility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hlinkClick r:id="rId7"/>
                        </a:rPr>
                        <a:t>http://www.Opsgility.com</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txBody>
                  <a:tcPr marL="57422" marR="57422" marT="0" marB="0"/>
                </a:tc>
                <a:tc>
                  <a:txBody>
                    <a:bodyPr/>
                    <a:lstStyle/>
                    <a:p>
                      <a:r>
                        <a:rPr lang="en-US" sz="2000" dirty="0">
                          <a:effectLst/>
                          <a:hlinkClick r:id="rId7"/>
                        </a:rPr>
                        <a:t>Opsgility</a:t>
                      </a:r>
                      <a:r>
                        <a:rPr lang="en-US" sz="2000" dirty="0">
                          <a:effectLst/>
                        </a:rPr>
                        <a:t> offers a 30 day subscription free trial for all attendees.</a:t>
                      </a:r>
                    </a:p>
                  </a:txBody>
                  <a:tcPr marL="57422" marR="57422" marT="0" marB="0"/>
                </a:tc>
                <a:extLst>
                  <a:ext uri="{0D108BD9-81ED-4DB2-BD59-A6C34878D82A}">
                    <a16:rowId xmlns:a16="http://schemas.microsoft.com/office/drawing/2014/main" val="1707420635"/>
                  </a:ext>
                </a:extLst>
              </a:tr>
            </a:tbl>
          </a:graphicData>
        </a:graphic>
      </p:graphicFrame>
      <p:sp>
        <p:nvSpPr>
          <p:cNvPr id="3" name="TextBox 2"/>
          <p:cNvSpPr txBox="1"/>
          <p:nvPr/>
        </p:nvSpPr>
        <p:spPr>
          <a:xfrm>
            <a:off x="2835879" y="6215992"/>
            <a:ext cx="6811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Make sure to ask the organizers for the “Stuff We All Get” information!</a:t>
            </a:r>
          </a:p>
        </p:txBody>
      </p:sp>
      <p:sp>
        <p:nvSpPr>
          <p:cNvPr id="4" name="TextBox 3"/>
          <p:cNvSpPr txBox="1"/>
          <p:nvPr/>
        </p:nvSpPr>
        <p:spPr>
          <a:xfrm>
            <a:off x="4663269" y="0"/>
            <a:ext cx="315676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Stuff We All Get</a:t>
            </a:r>
          </a:p>
        </p:txBody>
      </p:sp>
      <p:pic>
        <p:nvPicPr>
          <p:cNvPr id="1044" name="Picture 20" descr="CloudMonix-Orange-cropp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367" y="919172"/>
            <a:ext cx="2381298" cy="485739"/>
          </a:xfrm>
          <a:prstGeom prst="rect">
            <a:avLst/>
          </a:prstGeom>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AFB916C-68FD-4EAB-9050-741974400D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pic>
        <p:nvPicPr>
          <p:cNvPr id="12" name="Picture 11" descr="C:\Users\Mike\AppData\Local\Microsoft\Windows\INetCache\Content.Word\SentryOne-logo-300px.png">
            <a:extLst>
              <a:ext uri="{FF2B5EF4-FFF2-40B4-BE49-F238E27FC236}">
                <a16:creationId xmlns:a16="http://schemas.microsoft.com/office/drawing/2014/main" id="{1E8D2F85-100B-457E-B4C2-85724A6B6872}"/>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322367" y="1933485"/>
            <a:ext cx="2386558" cy="414322"/>
          </a:xfrm>
          <a:prstGeom prst="rect">
            <a:avLst/>
          </a:prstGeom>
          <a:noFill/>
          <a:ln>
            <a:noFill/>
          </a:ln>
        </p:spPr>
      </p:pic>
      <p:pic>
        <p:nvPicPr>
          <p:cNvPr id="13" name="Picture 12" descr="C:\Users\Mike\AppData\Local\Microsoft\Windows\INetCache\Content.Word\servicebus360_logo_blue.png">
            <a:extLst>
              <a:ext uri="{FF2B5EF4-FFF2-40B4-BE49-F238E27FC236}">
                <a16:creationId xmlns:a16="http://schemas.microsoft.com/office/drawing/2014/main" id="{80B578EA-FECF-4365-B7B3-53A3E8D08896}"/>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7626" y="2806834"/>
            <a:ext cx="2297417" cy="292264"/>
          </a:xfrm>
          <a:prstGeom prst="rect">
            <a:avLst/>
          </a:prstGeom>
          <a:noFill/>
          <a:ln>
            <a:noFill/>
          </a:ln>
        </p:spPr>
      </p:pic>
      <p:pic>
        <p:nvPicPr>
          <p:cNvPr id="14" name="Picture 13" descr="C:\Users\Mike\AppData\Local\Microsoft\Windows\INetCache\Content.Word\Color Logo with Tagline - New Design.png">
            <a:extLst>
              <a:ext uri="{FF2B5EF4-FFF2-40B4-BE49-F238E27FC236}">
                <a16:creationId xmlns:a16="http://schemas.microsoft.com/office/drawing/2014/main" id="{681B0DF1-56A7-45F6-80BD-89EE6AF88DF6}"/>
              </a:ext>
            </a:extLst>
          </p:cNvPr>
          <p:cNvPicPr/>
          <p:nvPr/>
        </p:nvPicPr>
        <p:blipFill rotWithShape="1">
          <a:blip r:embed="rId12" cstate="print">
            <a:extLst>
              <a:ext uri="{28A0092B-C50C-407E-A947-70E740481C1C}">
                <a14:useLocalDpi xmlns:a14="http://schemas.microsoft.com/office/drawing/2010/main" val="0"/>
              </a:ext>
            </a:extLst>
          </a:blip>
          <a:srcRect b="28638"/>
          <a:stretch/>
        </p:blipFill>
        <p:spPr bwMode="auto">
          <a:xfrm>
            <a:off x="327627" y="3890695"/>
            <a:ext cx="2297417" cy="632937"/>
          </a:xfrm>
          <a:prstGeom prst="rect">
            <a:avLst/>
          </a:prstGeom>
          <a:noFill/>
          <a:ln>
            <a:noFill/>
          </a:ln>
        </p:spPr>
      </p:pic>
    </p:spTree>
    <p:extLst>
      <p:ext uri="{BB962C8B-B14F-4D97-AF65-F5344CB8AC3E}">
        <p14:creationId xmlns:p14="http://schemas.microsoft.com/office/powerpoint/2010/main" val="1108830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12759" y="352926"/>
            <a:ext cx="245778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Raffle Prizes</a:t>
            </a:r>
          </a:p>
        </p:txBody>
      </p:sp>
      <p:sp>
        <p:nvSpPr>
          <p:cNvPr id="6" name="TextBox 5"/>
          <p:cNvSpPr txBox="1"/>
          <p:nvPr/>
        </p:nvSpPr>
        <p:spPr>
          <a:xfrm>
            <a:off x="4322091" y="1496902"/>
            <a:ext cx="786990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Winner: One license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choosen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from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ReSharper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dotTrace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Memory,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dotTrace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Performance,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dotCover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dotPeek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PhpStorm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PyCharm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IntelliJ IDEA,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AppCode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WebStorm,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RubyMine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You’ll receive a voucher with a code from the organizers.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2195" y="3939403"/>
            <a:ext cx="2462352" cy="789217"/>
          </a:xfrm>
          <a:prstGeom prst="rect">
            <a:avLst/>
          </a:prstGeom>
        </p:spPr>
      </p:pic>
      <p:sp>
        <p:nvSpPr>
          <p:cNvPr id="11" name="TextBox 10"/>
          <p:cNvSpPr txBox="1"/>
          <p:nvPr/>
        </p:nvSpPr>
        <p:spPr>
          <a:xfrm>
            <a:off x="4322089" y="3939403"/>
            <a:ext cx="786990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tooltip="MyGet"/>
              </a:rPr>
              <a:t>MyGet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offering a free Starter subscription for 1 year for 1 attendee per location.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Give your Full name and email to the Organizers</a:t>
            </a: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t="24415" b="23062"/>
          <a:stretch/>
        </p:blipFill>
        <p:spPr>
          <a:xfrm>
            <a:off x="2163721" y="1590261"/>
            <a:ext cx="1980826" cy="1040414"/>
          </a:xfrm>
          <a:prstGeom prst="rect">
            <a:avLst/>
          </a:prstGeom>
        </p:spPr>
      </p:pic>
      <p:pic>
        <p:nvPicPr>
          <p:cNvPr id="14" name="Picture 13">
            <a:extLst>
              <a:ext uri="{FF2B5EF4-FFF2-40B4-BE49-F238E27FC236}">
                <a16:creationId xmlns:a16="http://schemas.microsoft.com/office/drawing/2014/main" id="{7200624C-0410-4AB7-B50F-B06EBCD628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sp>
        <p:nvSpPr>
          <p:cNvPr id="12" name="TextBox 11">
            <a:extLst>
              <a:ext uri="{FF2B5EF4-FFF2-40B4-BE49-F238E27FC236}">
                <a16:creationId xmlns:a16="http://schemas.microsoft.com/office/drawing/2014/main" id="{CDBFFF62-C9B5-4C03-A0DA-2B2726B2C55E}"/>
              </a:ext>
            </a:extLst>
          </p:cNvPr>
          <p:cNvSpPr txBox="1"/>
          <p:nvPr/>
        </p:nvSpPr>
        <p:spPr>
          <a:xfrm>
            <a:off x="4322092" y="2813283"/>
            <a:ext cx="786990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Winner: a 1 year license of </a:t>
            </a:r>
            <a:r>
              <a:rPr kumimoji="0" lang="nl-BE" sz="1800" b="1" i="0" u="none" strike="noStrike" kern="1200" cap="none" spc="0" normalizeH="0" baseline="0" noProof="0" dirty="0" err="1">
                <a:ln>
                  <a:noFill/>
                </a:ln>
                <a:solidFill>
                  <a:prstClr val="black"/>
                </a:solidFill>
                <a:effectLst/>
                <a:uLnTx/>
                <a:uFillTx/>
                <a:latin typeface="Calibri" panose="020F0502020204030204"/>
                <a:ea typeface="+mn-ea"/>
                <a:cs typeface="+mn-cs"/>
              </a:rPr>
              <a:t>DBSentry</a:t>
            </a:r>
            <a:r>
              <a:rPr kumimoji="0" lang="nl-BE"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BE" sz="1800" b="1" i="0" u="none" strike="noStrike" kern="1200" cap="none" spc="0" normalizeH="0" baseline="0" noProof="0" dirty="0" err="1">
                <a:ln>
                  <a:noFill/>
                </a:ln>
                <a:solidFill>
                  <a:prstClr val="black"/>
                </a:solidFill>
                <a:effectLst/>
                <a:uLnTx/>
                <a:uFillTx/>
                <a:latin typeface="Calibri" panose="020F0502020204030204"/>
                <a:ea typeface="+mn-ea"/>
                <a:cs typeface="+mn-cs"/>
              </a:rPr>
              <a:t>formerly</a:t>
            </a:r>
            <a:r>
              <a:rPr kumimoji="0" lang="nl-BE"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Performance Advisor for Azure SQL Database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raffle per location.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Give your Full name and email to the Organizers</a:t>
            </a:r>
          </a:p>
        </p:txBody>
      </p:sp>
      <p:sp>
        <p:nvSpPr>
          <p:cNvPr id="15" name="TextBox 14">
            <a:extLst>
              <a:ext uri="{FF2B5EF4-FFF2-40B4-BE49-F238E27FC236}">
                <a16:creationId xmlns:a16="http://schemas.microsoft.com/office/drawing/2014/main" id="{D5FE5993-C5B8-47A4-892F-8315F6CBBC9A}"/>
              </a:ext>
            </a:extLst>
          </p:cNvPr>
          <p:cNvSpPr txBox="1"/>
          <p:nvPr/>
        </p:nvSpPr>
        <p:spPr>
          <a:xfrm>
            <a:off x="4322091" y="5091459"/>
            <a:ext cx="786990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They offer 3 12-month subscriptions per GAB Location.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Give your Full name, email phone and company to the Organizers</a:t>
            </a:r>
          </a:p>
        </p:txBody>
      </p:sp>
      <p:pic>
        <p:nvPicPr>
          <p:cNvPr id="17" name="Picture 16">
            <a:extLst>
              <a:ext uri="{FF2B5EF4-FFF2-40B4-BE49-F238E27FC236}">
                <a16:creationId xmlns:a16="http://schemas.microsoft.com/office/drawing/2014/main" id="{B6E080B8-4A59-4DD4-8D61-F1E9CEBA63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0858" y="5096637"/>
            <a:ext cx="2423689" cy="675332"/>
          </a:xfrm>
          <a:prstGeom prst="rect">
            <a:avLst/>
          </a:prstGeom>
        </p:spPr>
      </p:pic>
      <p:pic>
        <p:nvPicPr>
          <p:cNvPr id="18" name="Picture 17" descr="C:\Users\Mike\AppData\Local\Microsoft\Windows\INetCache\Content.Word\SentryOne-logo-300px.png">
            <a:extLst>
              <a:ext uri="{FF2B5EF4-FFF2-40B4-BE49-F238E27FC236}">
                <a16:creationId xmlns:a16="http://schemas.microsoft.com/office/drawing/2014/main" id="{2D3D6532-E48A-4779-A39C-8D250F239392}"/>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1766000" y="3087479"/>
            <a:ext cx="2386558" cy="414322"/>
          </a:xfrm>
          <a:prstGeom prst="rect">
            <a:avLst/>
          </a:prstGeom>
          <a:noFill/>
          <a:ln>
            <a:noFill/>
          </a:ln>
        </p:spPr>
      </p:pic>
    </p:spTree>
    <p:extLst>
      <p:ext uri="{BB962C8B-B14F-4D97-AF65-F5344CB8AC3E}">
        <p14:creationId xmlns:p14="http://schemas.microsoft.com/office/powerpoint/2010/main" val="2788267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t>Welcome</a:t>
            </a:r>
            <a:br>
              <a:rPr lang="en-US" b="1" dirty="0"/>
            </a:br>
            <a:r>
              <a:rPr lang="en-US" sz="4800" b="1" dirty="0"/>
              <a:t>Let’s get acquainted</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r>
              <a:rPr lang="fr-CA" sz="2400" dirty="0"/>
              <a:t>9:00-9:15</a:t>
            </a:r>
            <a:r>
              <a:rPr lang="fr-CA" sz="2400" b="1" dirty="0"/>
              <a:t> Intro + Azure Portal</a:t>
            </a:r>
            <a:r>
              <a:rPr lang="fr-CA" sz="2400" dirty="0"/>
              <a:t> </a:t>
            </a:r>
          </a:p>
          <a:p>
            <a:pPr marL="0" indent="0">
              <a:buNone/>
            </a:pPr>
            <a:r>
              <a:rPr lang="fr-CA" sz="2400" dirty="0"/>
              <a:t> </a:t>
            </a:r>
          </a:p>
          <a:p>
            <a:r>
              <a:rPr lang="fr-CA" sz="2400" dirty="0"/>
              <a:t>9:15-10:00</a:t>
            </a:r>
            <a:r>
              <a:rPr lang="fr-CA" sz="2400" b="1" dirty="0"/>
              <a:t> Web Apps</a:t>
            </a:r>
            <a:r>
              <a:rPr lang="fr-CA" sz="2400" dirty="0"/>
              <a:t> </a:t>
            </a:r>
            <a:br>
              <a:rPr lang="fr-CA" sz="2400" dirty="0"/>
            </a:br>
            <a:endParaRPr lang="fr-CA" sz="2400" dirty="0"/>
          </a:p>
          <a:p>
            <a:r>
              <a:rPr lang="fr-CA" sz="2400" dirty="0"/>
              <a:t>10:00-10:30</a:t>
            </a:r>
            <a:r>
              <a:rPr lang="fr-CA" sz="2400" b="1" dirty="0"/>
              <a:t> Azure Storage</a:t>
            </a:r>
            <a:r>
              <a:rPr lang="fr-CA" sz="2400" dirty="0"/>
              <a:t> </a:t>
            </a:r>
            <a:br>
              <a:rPr lang="fr-CA" sz="2400" dirty="0"/>
            </a:br>
            <a:endParaRPr lang="fr-CA" sz="2400" dirty="0"/>
          </a:p>
          <a:p>
            <a:r>
              <a:rPr lang="fr-CA" sz="2400" dirty="0"/>
              <a:t>10:30-10:45  Break</a:t>
            </a:r>
            <a:br>
              <a:rPr lang="fr-CA" sz="2400" dirty="0"/>
            </a:br>
            <a:endParaRPr lang="fr-CA" sz="2400" dirty="0"/>
          </a:p>
          <a:p>
            <a:r>
              <a:rPr lang="fr-CA" sz="2400" dirty="0"/>
              <a:t>10:45-12:00</a:t>
            </a:r>
            <a:r>
              <a:rPr lang="fr-CA" sz="2400" b="1" dirty="0"/>
              <a:t> Azure </a:t>
            </a:r>
            <a:r>
              <a:rPr lang="en-US" sz="2400" b="1" dirty="0"/>
              <a:t>Functions</a:t>
            </a:r>
          </a:p>
          <a:p>
            <a:endParaRPr lang="fr-CA" sz="2400" dirty="0"/>
          </a:p>
          <a:p>
            <a:r>
              <a:rPr lang="fr-CA" sz="2400" dirty="0"/>
              <a:t>12:00-12:30 Lunch</a:t>
            </a:r>
          </a:p>
          <a:p>
            <a:r>
              <a:rPr lang="fr-CA" sz="2400" dirty="0"/>
              <a:t>12:30-1:15</a:t>
            </a:r>
            <a:r>
              <a:rPr lang="fr-CA" sz="2400" b="1" dirty="0"/>
              <a:t> Microsoft Cognitive Services</a:t>
            </a:r>
            <a:br>
              <a:rPr lang="fr-CA" sz="2400" b="1" dirty="0"/>
            </a:br>
            <a:endParaRPr lang="fr-CA" sz="2400" dirty="0"/>
          </a:p>
          <a:p>
            <a:r>
              <a:rPr lang="fr-CA" sz="2400" dirty="0"/>
              <a:t>1:15-2:00 </a:t>
            </a:r>
            <a:r>
              <a:rPr lang="fr-CA" sz="2400" b="1" dirty="0" err="1"/>
              <a:t>DocumentDB</a:t>
            </a:r>
            <a:br>
              <a:rPr lang="fr-CA" sz="2400" b="1" dirty="0"/>
            </a:br>
            <a:endParaRPr lang="fr-CA" sz="2400" dirty="0"/>
          </a:p>
          <a:p>
            <a:r>
              <a:rPr lang="fr-CA" sz="2400" dirty="0"/>
              <a:t>2:00-2:15 Break</a:t>
            </a:r>
            <a:br>
              <a:rPr lang="fr-CA" sz="2400" dirty="0"/>
            </a:br>
            <a:endParaRPr lang="fr-CA" sz="2400" dirty="0"/>
          </a:p>
          <a:p>
            <a:r>
              <a:rPr lang="fr-CA" sz="2400" dirty="0"/>
              <a:t>2:15-3:00</a:t>
            </a:r>
            <a:r>
              <a:rPr lang="fr-CA" sz="2400" b="1" dirty="0"/>
              <a:t> Monitoring </a:t>
            </a:r>
            <a:r>
              <a:rPr lang="en-US" sz="2400" b="1" dirty="0"/>
              <a:t>with</a:t>
            </a:r>
            <a:r>
              <a:rPr lang="fr-CA" sz="2400" b="1" dirty="0"/>
              <a:t> App Insights</a:t>
            </a:r>
            <a:br>
              <a:rPr lang="fr-CA" sz="2400" b="1" dirty="0"/>
            </a:br>
            <a:endParaRPr lang="fr-CA" sz="2400" dirty="0"/>
          </a:p>
          <a:p>
            <a:r>
              <a:rPr lang="fr-CA" sz="2400" dirty="0"/>
              <a:t>3:00-4:00</a:t>
            </a:r>
            <a:r>
              <a:rPr lang="fr-CA" sz="2400" b="1" dirty="0"/>
              <a:t> DevOps</a:t>
            </a:r>
            <a:endParaRPr lang="fr-CA" sz="2400" dirty="0">
              <a:effectLs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animEffect transition="in" filter="fade">
                                      <p:cBhvr>
                                        <p:cTn id="39" dur="500"/>
                                        <p:tgtEl>
                                          <p:spTgt spid="6">
                                            <p:txEl>
                                              <p:pRg st="9" end="9"/>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animEffect transition="in" filter="fade">
                                      <p:cBhvr>
                                        <p:cTn id="47" dur="500"/>
                                        <p:tgtEl>
                                          <p:spTgt spid="6">
                                            <p:txEl>
                                              <p:pRg st="11" end="11"/>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animEffect transition="in" filter="fade">
                                      <p:cBhvr>
                                        <p:cTn id="51"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r>
              <a:rPr lang="fr-CA" sz="2400" dirty="0"/>
              <a:t>9h00-9h30</a:t>
            </a:r>
            <a:r>
              <a:rPr lang="fr-CA" sz="2400" b="1" dirty="0"/>
              <a:t> Intro + Portail Azure</a:t>
            </a:r>
            <a:r>
              <a:rPr lang="fr-CA" sz="2400" dirty="0"/>
              <a:t> </a:t>
            </a:r>
          </a:p>
          <a:p>
            <a:pPr marL="0" indent="0">
              <a:buNone/>
            </a:pPr>
            <a:r>
              <a:rPr lang="fr-CA" sz="2400" dirty="0"/>
              <a:t> </a:t>
            </a:r>
          </a:p>
          <a:p>
            <a:r>
              <a:rPr lang="fr-CA" sz="2400" dirty="0"/>
              <a:t>9h30-10h15</a:t>
            </a:r>
            <a:r>
              <a:rPr lang="fr-CA" sz="2400" b="1" dirty="0"/>
              <a:t> Web Apps</a:t>
            </a:r>
            <a:r>
              <a:rPr lang="fr-CA" sz="2400" dirty="0"/>
              <a:t> </a:t>
            </a:r>
            <a:br>
              <a:rPr lang="fr-CA" sz="2400" dirty="0"/>
            </a:br>
            <a:endParaRPr lang="fr-CA" sz="2400" dirty="0"/>
          </a:p>
          <a:p>
            <a:r>
              <a:rPr lang="fr-CA" sz="2400" dirty="0"/>
              <a:t>10h15-11h00</a:t>
            </a:r>
            <a:r>
              <a:rPr lang="fr-CA" sz="2400" b="1" dirty="0"/>
              <a:t> Azure Storage</a:t>
            </a:r>
            <a:r>
              <a:rPr lang="fr-CA" sz="2400" dirty="0"/>
              <a:t> </a:t>
            </a:r>
            <a:br>
              <a:rPr lang="fr-CA" sz="2400" dirty="0"/>
            </a:br>
            <a:endParaRPr lang="fr-CA" sz="2400" dirty="0"/>
          </a:p>
          <a:p>
            <a:r>
              <a:rPr lang="fr-CA" sz="2400" dirty="0"/>
              <a:t>11h00-11h15 PAUSE </a:t>
            </a:r>
            <a:br>
              <a:rPr lang="fr-CA" sz="2400" dirty="0"/>
            </a:br>
            <a:endParaRPr lang="fr-CA" sz="2400" dirty="0"/>
          </a:p>
          <a:p>
            <a:r>
              <a:rPr lang="fr-CA" sz="2400" dirty="0"/>
              <a:t>11h15-12h00</a:t>
            </a:r>
            <a:r>
              <a:rPr lang="fr-CA" sz="2400" b="1" dirty="0"/>
              <a:t> Les Fonctions Azure</a:t>
            </a:r>
          </a:p>
          <a:p>
            <a:endParaRPr lang="fr-CA" sz="2400" dirty="0"/>
          </a:p>
          <a:p>
            <a:r>
              <a:rPr lang="fr-CA" sz="2400" dirty="0"/>
              <a:t>12h00-12h45 LUNCH</a:t>
            </a:r>
          </a:p>
          <a:p>
            <a:r>
              <a:rPr lang="fr-CA" sz="2400" dirty="0"/>
              <a:t>12h45-13h15</a:t>
            </a:r>
            <a:r>
              <a:rPr lang="fr-CA" sz="2400" b="1" dirty="0"/>
              <a:t> Microsoft Cognitive Services</a:t>
            </a:r>
            <a:br>
              <a:rPr lang="fr-CA" sz="2400" b="1" dirty="0"/>
            </a:br>
            <a:endParaRPr lang="fr-CA" sz="2400" dirty="0"/>
          </a:p>
          <a:p>
            <a:r>
              <a:rPr lang="fr-CA" sz="2400" dirty="0"/>
              <a:t>13h15-14h15 </a:t>
            </a:r>
            <a:r>
              <a:rPr lang="fr-CA" sz="2400" b="1" dirty="0" err="1"/>
              <a:t>DocumentDB</a:t>
            </a:r>
            <a:br>
              <a:rPr lang="fr-CA" sz="2400" b="1" dirty="0"/>
            </a:br>
            <a:endParaRPr lang="fr-CA" sz="2400" dirty="0"/>
          </a:p>
          <a:p>
            <a:r>
              <a:rPr lang="fr-CA" sz="2400" dirty="0"/>
              <a:t>14h15-14h30 PAUSE</a:t>
            </a:r>
            <a:br>
              <a:rPr lang="fr-CA" sz="2400" dirty="0"/>
            </a:br>
            <a:endParaRPr lang="fr-CA" sz="2400" dirty="0"/>
          </a:p>
          <a:p>
            <a:r>
              <a:rPr lang="fr-CA" sz="2400" dirty="0"/>
              <a:t>14h30-15h15</a:t>
            </a:r>
            <a:r>
              <a:rPr lang="fr-CA" sz="2400" b="1" dirty="0"/>
              <a:t> Monitoring avec App Insights</a:t>
            </a:r>
            <a:br>
              <a:rPr lang="fr-CA" sz="2400" b="1" dirty="0"/>
            </a:br>
            <a:endParaRPr lang="fr-CA" sz="2400" dirty="0"/>
          </a:p>
          <a:p>
            <a:r>
              <a:rPr lang="fr-CA" sz="2400" dirty="0"/>
              <a:t>15h15-16h00</a:t>
            </a:r>
            <a:r>
              <a:rPr lang="fr-CA" sz="2400" b="1" dirty="0"/>
              <a:t> DevOps</a:t>
            </a:r>
            <a:endParaRPr lang="fr-CA" sz="2400" dirty="0">
              <a:effectLst/>
            </a:endParaRPr>
          </a:p>
        </p:txBody>
      </p:sp>
    </p:spTree>
    <p:extLst>
      <p:ext uri="{BB962C8B-B14F-4D97-AF65-F5344CB8AC3E}">
        <p14:creationId xmlns:p14="http://schemas.microsoft.com/office/powerpoint/2010/main" val="416360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animEffect transition="in" filter="fade">
                                      <p:cBhvr>
                                        <p:cTn id="39" dur="500"/>
                                        <p:tgtEl>
                                          <p:spTgt spid="6">
                                            <p:txEl>
                                              <p:pRg st="9" end="9"/>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animEffect transition="in" filter="fade">
                                      <p:cBhvr>
                                        <p:cTn id="47" dur="500"/>
                                        <p:tgtEl>
                                          <p:spTgt spid="6">
                                            <p:txEl>
                                              <p:pRg st="11" end="11"/>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animEffect transition="in" filter="fade">
                                      <p:cBhvr>
                                        <p:cTn id="51"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0"/>
            <a:ext cx="10722224" cy="2838680"/>
          </a:xfrm>
        </p:spPr>
        <p:txBody>
          <a:bodyPr/>
          <a:lstStyle/>
          <a:p>
            <a:r>
              <a:rPr lang="en-US" b="1" dirty="0"/>
              <a:t>Step 0</a:t>
            </a:r>
            <a:br>
              <a:rPr lang="en-US" b="1" dirty="0"/>
            </a:br>
            <a:r>
              <a:rPr lang="fr-CA" b="1" dirty="0"/>
              <a:t>Intro + Azure Portal</a:t>
            </a:r>
            <a:endParaRPr lang="en-US" b="1" dirty="0"/>
          </a:p>
        </p:txBody>
      </p:sp>
      <p:sp>
        <p:nvSpPr>
          <p:cNvPr id="3" name="Title 1"/>
          <p:cNvSpPr txBox="1">
            <a:spLocks/>
          </p:cNvSpPr>
          <p:nvPr/>
        </p:nvSpPr>
        <p:spPr>
          <a:xfrm>
            <a:off x="882435" y="4250723"/>
            <a:ext cx="10722224" cy="2016957"/>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3921" b="1" dirty="0"/>
              <a:t>Frank Boucher </a:t>
            </a:r>
            <a:r>
              <a:rPr lang="en-US" sz="3921" b="1" dirty="0"/>
              <a:t>/ Eric Leonard</a:t>
            </a:r>
            <a:br>
              <a:rPr lang="en-CA" sz="3921" b="1" dirty="0"/>
            </a:br>
            <a:endParaRPr lang="en-CA" sz="3921" b="1" dirty="0"/>
          </a:p>
        </p:txBody>
      </p:sp>
    </p:spTree>
    <p:extLst>
      <p:ext uri="{BB962C8B-B14F-4D97-AF65-F5344CB8AC3E}">
        <p14:creationId xmlns:p14="http://schemas.microsoft.com/office/powerpoint/2010/main" val="3475257736"/>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fee586e5-3c92-48eb-9898-42915e590ada"/>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AzureTheme</Template>
  <TotalTime>7737</TotalTime>
  <Words>696</Words>
  <Application>Microsoft Office PowerPoint</Application>
  <PresentationFormat>Widescreen</PresentationFormat>
  <Paragraphs>117</Paragraphs>
  <Slides>18</Slides>
  <Notes>11</Notes>
  <HiddenSlides>0</HiddenSlides>
  <MMClips>1</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18</vt:i4>
      </vt:variant>
    </vt:vector>
  </HeadingPairs>
  <TitlesOfParts>
    <vt:vector size="38" baseType="lpstr">
      <vt:lpstr>MS PGothic</vt:lpstr>
      <vt:lpstr>MS PGothic</vt:lpstr>
      <vt:lpstr>Arial</vt:lpstr>
      <vt:lpstr>Avenir LT Pro 45 Book</vt:lpstr>
      <vt:lpstr>Calibri</vt:lpstr>
      <vt:lpstr>Calibri Light</vt:lpstr>
      <vt:lpstr>Consolas</vt:lpstr>
      <vt:lpstr>Segoe UI</vt:lpstr>
      <vt:lpstr>Segoe UI Light</vt:lpstr>
      <vt:lpstr>Segoe UI Semibold</vt:lpstr>
      <vt:lpstr>Segoe UI Semilight</vt:lpstr>
      <vt:lpstr>Times New Roman</vt:lpstr>
      <vt:lpstr>Wingdings</vt:lpstr>
      <vt:lpstr>1_Azure Event</vt:lpstr>
      <vt:lpstr>1_5-30629_Build_Template_DARK BLUE</vt:lpstr>
      <vt:lpstr>5-30610_Microsoft_Ignite_Keynote_Template</vt:lpstr>
      <vt:lpstr>1_BUILD CHARCOAL BACKGROUND</vt:lpstr>
      <vt:lpstr>1_5-30629_Build_Template_WHITE</vt:lpstr>
      <vt:lpstr>4_LIGHT COLOR TEMPLATE</vt:lpstr>
      <vt:lpstr>Office Theme</vt:lpstr>
      <vt:lpstr>PowerPoint Presentation</vt:lpstr>
      <vt:lpstr>Welcome!</vt:lpstr>
      <vt:lpstr>PowerPoint Presentation</vt:lpstr>
      <vt:lpstr>PowerPoint Presentation</vt:lpstr>
      <vt:lpstr>PowerPoint Presentation</vt:lpstr>
      <vt:lpstr>Welcome Let’s get acquainted</vt:lpstr>
      <vt:lpstr>Agenda</vt:lpstr>
      <vt:lpstr>Agenda</vt:lpstr>
      <vt:lpstr>Step 0 Intro + Azure Portal</vt:lpstr>
      <vt:lpstr>Goal</vt:lpstr>
      <vt:lpstr>PowerPoint Presentation</vt:lpstr>
      <vt:lpstr>PowerPoint Presentation</vt:lpstr>
      <vt:lpstr>PowerPoint Presentation</vt:lpstr>
      <vt:lpstr>PowerPoint Presentation</vt:lpstr>
      <vt:lpstr>PowerPoint Presentation</vt:lpstr>
      <vt:lpstr>PowerPoint Presentation</vt:lpstr>
      <vt:lpstr>http://portal.azure.com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Francois Boucher</cp:lastModifiedBy>
  <cp:revision>406</cp:revision>
  <cp:lastPrinted>2014-03-26T17:46:13Z</cp:lastPrinted>
  <dcterms:created xsi:type="dcterms:W3CDTF">2014-03-19T23:21:38Z</dcterms:created>
  <dcterms:modified xsi:type="dcterms:W3CDTF">2017-04-22T11:08:25Z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